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61" r:id="rId2"/>
  </p:sldMasterIdLst>
  <p:notesMasterIdLst>
    <p:notesMasterId r:id="rId12"/>
  </p:notesMasterIdLst>
  <p:sldIdLst>
    <p:sldId id="31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3C40A3D-540C-4E19-A80A-E0E15589888A}">
  <a:tblStyle styleId="{83C40A3D-540C-4E19-A80A-E0E15589888A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7E8E7"/>
          </a:solidFill>
        </a:fill>
      </a:tcStyle>
    </a:wholeTbl>
    <a:band1H>
      <a:tcTxStyle/>
      <a:tcStyle>
        <a:tcBdr/>
        <a:fill>
          <a:solidFill>
            <a:srgbClr val="EFCE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FCE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68" autoAdjust="0"/>
    <p:restoredTop sz="94674"/>
  </p:normalViewPr>
  <p:slideViewPr>
    <p:cSldViewPr snapToGrid="0">
      <p:cViewPr varScale="1">
        <p:scale>
          <a:sx n="108" d="100"/>
          <a:sy n="108" d="100"/>
        </p:scale>
        <p:origin x="108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1089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Open Sans"/>
              <a:buNone/>
              <a:defRPr sz="1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GB"/>
              <a:t>Copyright © 2018 by Pearson Education    Gold Experience 2nd Edition B2+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ctr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93040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66846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0924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281040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635422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76960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755515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07321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93278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936548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835613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138679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1388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691984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0386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633673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247752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0535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3367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219452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849630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545161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322731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44653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41413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366217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335307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05792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471928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75446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094877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16638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79671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933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685485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B2+</a:t>
            </a:r>
            <a:br>
              <a:rPr lang="pl-PL" dirty="0"/>
            </a:br>
            <a:r>
              <a:rPr lang="pl-PL" dirty="0" err="1"/>
              <a:t>modals</a:t>
            </a:r>
            <a:r>
              <a:rPr lang="pl-PL" dirty="0"/>
              <a:t> in the past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7;p72">
            <a:extLst>
              <a:ext uri="{FF2B5EF4-FFF2-40B4-BE49-F238E27FC236}">
                <a16:creationId xmlns:a16="http://schemas.microsoft.com/office/drawing/2014/main" id="{89EDBE02-5754-4A66-9722-9C8DE0AC6A0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516;p72">
            <a:extLst>
              <a:ext uri="{FF2B5EF4-FFF2-40B4-BE49-F238E27FC236}">
                <a16:creationId xmlns:a16="http://schemas.microsoft.com/office/drawing/2014/main" id="{BE80073F-A3F0-4AD1-B0C1-6C85912A7C79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</a:t>
            </a:r>
            <a:r>
              <a: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4694655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 idx="4294967295"/>
          </p:nvPr>
        </p:nvSpPr>
        <p:spPr>
          <a:xfrm>
            <a:off x="684850" y="1082823"/>
            <a:ext cx="10058400" cy="16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Modal verbs can also be called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attitude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verbs because  that’s what they show. We can also use modal verbs in the past.</a:t>
            </a:r>
            <a:endParaRPr sz="4400" b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body" idx="4294967295"/>
          </p:nvPr>
        </p:nvSpPr>
        <p:spPr>
          <a:xfrm>
            <a:off x="684838" y="3238404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  <a:endParaRPr sz="20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past modal verbs and what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attitude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they show.</a:t>
            </a:r>
            <a:endParaRPr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marR="0" lvl="0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600"/>
              <a:buFont typeface="Open Sans"/>
              <a:buAutoNum type="alphaLcParenR"/>
            </a:pPr>
            <a:r>
              <a:rPr lang="en-US" sz="18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 modals of deduction</a:t>
            </a:r>
            <a:endParaRPr sz="18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marR="0" lvl="0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600"/>
              <a:buFont typeface="Open Sans"/>
              <a:buAutoNum type="alphaLcParenR"/>
            </a:pPr>
            <a:r>
              <a:rPr lang="en-US" sz="18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Needn’t have</a:t>
            </a:r>
            <a:endParaRPr sz="18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marR="0" lvl="0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600"/>
              <a:buFont typeface="Open Sans"/>
              <a:buAutoNum type="alphaLcParenR"/>
            </a:pPr>
            <a:r>
              <a:rPr lang="en-US" sz="18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Modal verbs in the continuous form</a:t>
            </a:r>
            <a:endParaRPr sz="18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to create sentences using past modal verbs.</a:t>
            </a:r>
            <a:endParaRPr sz="2000" b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1700"/>
              <a:buFont typeface="Noto Sans Symbols"/>
              <a:buNone/>
            </a:pPr>
            <a:endParaRPr sz="20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8903368" y="5226518"/>
            <a:ext cx="2791327" cy="1117385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Modals of deduction: when do we use them?</a:t>
            </a:r>
            <a:endParaRPr/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D5991B67-BC7E-4D39-9018-C2AC2D8AD32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/>
        </p:nvSpPr>
        <p:spPr>
          <a:xfrm>
            <a:off x="5282025" y="4271525"/>
            <a:ext cx="5335800" cy="51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She </a:t>
            </a:r>
            <a:r>
              <a:rPr lang="en-US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might/may have 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gone on holiday.</a:t>
            </a:r>
            <a:endParaRPr sz="160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2" name="Shape 72"/>
          <p:cNvSpPr txBox="1"/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r>
              <a:rPr lang="en-US" sz="44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odals of deduction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Shape 73"/>
          <p:cNvSpPr txBox="1"/>
          <p:nvPr/>
        </p:nvSpPr>
        <p:spPr>
          <a:xfrm>
            <a:off x="464550" y="892170"/>
            <a:ext cx="10491773" cy="407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past modals of deduction to </a:t>
            </a:r>
            <a:r>
              <a:rPr lang="en-US" sz="200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speculate or make deductions about certainty.</a:t>
            </a:r>
            <a:endParaRPr sz="200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74" name="Shape 74"/>
          <p:cNvGrpSpPr/>
          <p:nvPr/>
        </p:nvGrpSpPr>
        <p:grpSpPr>
          <a:xfrm>
            <a:off x="162127" y="1552110"/>
            <a:ext cx="3585592" cy="4065993"/>
            <a:chOff x="172602" y="1694710"/>
            <a:chExt cx="3585592" cy="4065993"/>
          </a:xfrm>
        </p:grpSpPr>
        <p:cxnSp>
          <p:nvCxnSpPr>
            <p:cNvPr id="75" name="Shape 75"/>
            <p:cNvCxnSpPr/>
            <p:nvPr/>
          </p:nvCxnSpPr>
          <p:spPr>
            <a:xfrm>
              <a:off x="3322491" y="1889480"/>
              <a:ext cx="0" cy="3666159"/>
            </a:xfrm>
            <a:prstGeom prst="straightConnector1">
              <a:avLst/>
            </a:prstGeom>
            <a:noFill/>
            <a:ln w="298450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6" name="Shape 76"/>
            <p:cNvCxnSpPr/>
            <p:nvPr/>
          </p:nvCxnSpPr>
          <p:spPr>
            <a:xfrm rot="10800000" flipH="1">
              <a:off x="2862583" y="1879194"/>
              <a:ext cx="895611" cy="1608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7" name="Shape 77"/>
            <p:cNvCxnSpPr/>
            <p:nvPr/>
          </p:nvCxnSpPr>
          <p:spPr>
            <a:xfrm rot="10800000" flipH="1">
              <a:off x="2862579" y="2742758"/>
              <a:ext cx="895611" cy="1608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8" name="Shape 78"/>
            <p:cNvCxnSpPr/>
            <p:nvPr/>
          </p:nvCxnSpPr>
          <p:spPr>
            <a:xfrm rot="10800000" flipH="1">
              <a:off x="2862579" y="3663030"/>
              <a:ext cx="895611" cy="1608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9" name="Shape 79"/>
            <p:cNvCxnSpPr/>
            <p:nvPr/>
          </p:nvCxnSpPr>
          <p:spPr>
            <a:xfrm rot="10800000" flipH="1">
              <a:off x="2844615" y="5538811"/>
              <a:ext cx="895611" cy="1608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80" name="Shape 80"/>
            <p:cNvSpPr txBox="1"/>
            <p:nvPr/>
          </p:nvSpPr>
          <p:spPr>
            <a:xfrm>
              <a:off x="181079" y="1694710"/>
              <a:ext cx="2695378" cy="4226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100% sure it’s </a:t>
              </a:r>
              <a:r>
                <a:rPr lang="en-US" sz="1600" b="1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not</a:t>
              </a: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 true</a:t>
              </a:r>
              <a:endParaRPr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1" name="Shape 81"/>
            <p:cNvSpPr txBox="1"/>
            <p:nvPr/>
          </p:nvSpPr>
          <p:spPr>
            <a:xfrm>
              <a:off x="1981001" y="3460191"/>
              <a:ext cx="887778" cy="4226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50:50</a:t>
              </a:r>
              <a:endParaRPr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2" name="Shape 82"/>
            <p:cNvSpPr txBox="1"/>
            <p:nvPr/>
          </p:nvSpPr>
          <p:spPr>
            <a:xfrm>
              <a:off x="172602" y="5338009"/>
              <a:ext cx="2695378" cy="4226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100% sure it’s true</a:t>
              </a:r>
              <a:endParaRPr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3" name="Shape 83"/>
            <p:cNvSpPr/>
            <p:nvPr/>
          </p:nvSpPr>
          <p:spPr>
            <a:xfrm rot="-5400000">
              <a:off x="2417737" y="3668024"/>
              <a:ext cx="1807660" cy="3470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Open Sans"/>
                <a:buNone/>
              </a:pPr>
              <a:r>
                <a:rPr lang="en-US" sz="1800" b="1" i="0" u="none" strike="noStrike" cap="none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CERTAINTY</a:t>
              </a:r>
              <a:endParaRPr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4" name="Shape 84"/>
          <p:cNvSpPr/>
          <p:nvPr/>
        </p:nvSpPr>
        <p:spPr>
          <a:xfrm>
            <a:off x="7552275" y="3128200"/>
            <a:ext cx="2038800" cy="913800"/>
          </a:xfrm>
          <a:prstGeom prst="wedgeRoundRectCallout">
            <a:avLst>
              <a:gd name="adj1" fmla="val -81233"/>
              <a:gd name="adj2" fmla="val -11537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Put the responses on the cline of certainty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5" name="Shape 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23615" y="2577840"/>
            <a:ext cx="1544768" cy="15448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Shape 86"/>
          <p:cNvSpPr txBox="1"/>
          <p:nvPr/>
        </p:nvSpPr>
        <p:spPr>
          <a:xfrm>
            <a:off x="5282025" y="4790225"/>
            <a:ext cx="6579300" cy="58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She </a:t>
            </a:r>
            <a:r>
              <a:rPr lang="en-US" sz="1600" b="1">
                <a:latin typeface="Open Sans"/>
                <a:ea typeface="Open Sans"/>
                <a:cs typeface="Open Sans"/>
                <a:sym typeface="Open Sans"/>
              </a:rPr>
              <a:t>must have gone on holiday </a:t>
            </a: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(because her calendar says she’s away for the full week).</a:t>
            </a:r>
            <a:endParaRPr sz="1600" i="0" u="none" strike="noStrike" cap="none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7" name="Shape 87"/>
          <p:cNvSpPr txBox="1"/>
          <p:nvPr/>
        </p:nvSpPr>
        <p:spPr>
          <a:xfrm>
            <a:off x="5282025" y="5491200"/>
            <a:ext cx="5335800" cy="51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She </a:t>
            </a:r>
            <a:r>
              <a:rPr lang="en-US" sz="16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could have </a:t>
            </a: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gone on holiday.</a:t>
            </a:r>
            <a:endParaRPr sz="16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8" name="Shape 88"/>
          <p:cNvSpPr txBox="1"/>
          <p:nvPr/>
        </p:nvSpPr>
        <p:spPr>
          <a:xfrm>
            <a:off x="5282025" y="6009900"/>
            <a:ext cx="6342000" cy="51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She </a:t>
            </a:r>
            <a:r>
              <a:rPr lang="en-US" sz="1600" b="1">
                <a:latin typeface="Open Sans"/>
                <a:ea typeface="Open Sans"/>
                <a:cs typeface="Open Sans"/>
                <a:sym typeface="Open Sans"/>
              </a:rPr>
              <a:t>can’t have </a:t>
            </a: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gone on holiday (because I saw her yesterday).</a:t>
            </a:r>
            <a:endParaRPr sz="1600" i="0" u="none" strike="noStrike" cap="none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9" name="Shape 8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73776" y="1469600"/>
            <a:ext cx="1450250" cy="145025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Shape 90"/>
          <p:cNvSpPr/>
          <p:nvPr/>
        </p:nvSpPr>
        <p:spPr>
          <a:xfrm>
            <a:off x="7568000" y="1552092"/>
            <a:ext cx="2164800" cy="913800"/>
          </a:xfrm>
          <a:prstGeom prst="wedgeRoundRectCallout">
            <a:avLst>
              <a:gd name="adj1" fmla="val 67515"/>
              <a:gd name="adj2" fmla="val -14835"/>
              <a:gd name="adj3" fmla="val 16667"/>
            </a:avLst>
          </a:prstGeom>
          <a:solidFill>
            <a:srgbClr val="A27DB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Sophie wasn’t at work today.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" name="Google Shape;65;p15">
            <a:extLst>
              <a:ext uri="{FF2B5EF4-FFF2-40B4-BE49-F238E27FC236}">
                <a16:creationId xmlns:a16="http://schemas.microsoft.com/office/drawing/2014/main" id="{C47A94AF-0FD4-4459-85E2-D9E8FE73F2F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/>
        </p:nvSpPr>
        <p:spPr>
          <a:xfrm>
            <a:off x="450601" y="229387"/>
            <a:ext cx="100092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r>
              <a:rPr lang="en-US" sz="44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odals of deduction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7" name="Shape 97"/>
          <p:cNvSpPr txBox="1"/>
          <p:nvPr/>
        </p:nvSpPr>
        <p:spPr>
          <a:xfrm>
            <a:off x="464550" y="892170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past modals of </a:t>
            </a:r>
            <a:r>
              <a:rPr lang="en-US" sz="200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deduction </a:t>
            </a: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</a:t>
            </a:r>
            <a:r>
              <a:rPr lang="en-US" sz="20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speculate </a:t>
            </a:r>
            <a:r>
              <a:rPr lang="en-US" sz="200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 make </a:t>
            </a:r>
            <a:r>
              <a:rPr lang="en-US" sz="20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deductions </a:t>
            </a:r>
            <a:r>
              <a:rPr lang="en-US" sz="200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about </a:t>
            </a:r>
            <a:r>
              <a:rPr lang="en-US" sz="20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certainty</a:t>
            </a:r>
            <a:r>
              <a:rPr lang="en-US" sz="200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200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8" name="Shape 98"/>
          <p:cNvSpPr/>
          <p:nvPr/>
        </p:nvSpPr>
        <p:spPr>
          <a:xfrm>
            <a:off x="6853950" y="1624800"/>
            <a:ext cx="1972800" cy="807300"/>
          </a:xfrm>
          <a:prstGeom prst="wedgeRoundRectCallout">
            <a:avLst>
              <a:gd name="adj1" fmla="val 97593"/>
              <a:gd name="adj2" fmla="val 22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Careful here. The opposite of </a:t>
            </a:r>
            <a:r>
              <a:rPr lang="en-US" sz="12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must have </a:t>
            </a:r>
            <a:r>
              <a:rPr lang="en-US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</a:t>
            </a:r>
            <a:r>
              <a:rPr lang="en-US" sz="12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can’t have </a:t>
            </a:r>
            <a:r>
              <a:rPr lang="en-US" sz="12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 </a:t>
            </a:r>
            <a:r>
              <a:rPr lang="en-US" sz="12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mustn’t have.</a:t>
            </a:r>
            <a:endParaRPr sz="120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9" name="Shape 9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26292" y="1444896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Shape 100"/>
          <p:cNvSpPr txBox="1"/>
          <p:nvPr/>
        </p:nvSpPr>
        <p:spPr>
          <a:xfrm>
            <a:off x="6255050" y="3918100"/>
            <a:ext cx="5652300" cy="51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She </a:t>
            </a:r>
            <a:r>
              <a:rPr lang="en-US" sz="1600" b="1">
                <a:latin typeface="Open Sans"/>
                <a:ea typeface="Open Sans"/>
                <a:cs typeface="Open Sans"/>
                <a:sym typeface="Open Sans"/>
              </a:rPr>
              <a:t>should/ought to have </a:t>
            </a: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told us if she was going away!</a:t>
            </a:r>
            <a:endParaRPr sz="1600" i="0" u="none" strike="noStrike" cap="none"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01" name="Shape 101"/>
          <p:cNvGrpSpPr/>
          <p:nvPr/>
        </p:nvGrpSpPr>
        <p:grpSpPr>
          <a:xfrm>
            <a:off x="172602" y="1683998"/>
            <a:ext cx="5250885" cy="4076711"/>
            <a:chOff x="172602" y="1683998"/>
            <a:chExt cx="5250885" cy="4076711"/>
          </a:xfrm>
        </p:grpSpPr>
        <p:cxnSp>
          <p:nvCxnSpPr>
            <p:cNvPr id="102" name="Shape 102"/>
            <p:cNvCxnSpPr/>
            <p:nvPr/>
          </p:nvCxnSpPr>
          <p:spPr>
            <a:xfrm>
              <a:off x="3322491" y="1889480"/>
              <a:ext cx="0" cy="3666300"/>
            </a:xfrm>
            <a:prstGeom prst="straightConnector1">
              <a:avLst/>
            </a:prstGeom>
            <a:noFill/>
            <a:ln w="298450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3" name="Shape 103"/>
            <p:cNvCxnSpPr/>
            <p:nvPr/>
          </p:nvCxnSpPr>
          <p:spPr>
            <a:xfrm rot="10800000" flipH="1">
              <a:off x="2862583" y="1879074"/>
              <a:ext cx="895500" cy="1620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4" name="Shape 104"/>
            <p:cNvCxnSpPr/>
            <p:nvPr/>
          </p:nvCxnSpPr>
          <p:spPr>
            <a:xfrm rot="10800000" flipH="1">
              <a:off x="2862579" y="2742638"/>
              <a:ext cx="895500" cy="1620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5" name="Shape 105"/>
            <p:cNvCxnSpPr/>
            <p:nvPr/>
          </p:nvCxnSpPr>
          <p:spPr>
            <a:xfrm rot="10800000" flipH="1">
              <a:off x="2862579" y="3662910"/>
              <a:ext cx="895500" cy="1620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6" name="Shape 106"/>
            <p:cNvCxnSpPr/>
            <p:nvPr/>
          </p:nvCxnSpPr>
          <p:spPr>
            <a:xfrm rot="10800000" flipH="1">
              <a:off x="2844615" y="5538691"/>
              <a:ext cx="895500" cy="1620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07" name="Shape 107"/>
            <p:cNvSpPr txBox="1"/>
            <p:nvPr/>
          </p:nvSpPr>
          <p:spPr>
            <a:xfrm>
              <a:off x="181079" y="1694710"/>
              <a:ext cx="2695500" cy="42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100% sure it’s </a:t>
              </a:r>
              <a:r>
                <a:rPr lang="en-US" sz="1600" b="1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not</a:t>
              </a: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 true</a:t>
              </a:r>
              <a:endParaRPr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8" name="Shape 108"/>
            <p:cNvSpPr txBox="1"/>
            <p:nvPr/>
          </p:nvSpPr>
          <p:spPr>
            <a:xfrm>
              <a:off x="1981001" y="3460191"/>
              <a:ext cx="887700" cy="42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50:50</a:t>
              </a:r>
              <a:endParaRPr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9" name="Shape 109"/>
            <p:cNvSpPr txBox="1"/>
            <p:nvPr/>
          </p:nvSpPr>
          <p:spPr>
            <a:xfrm>
              <a:off x="172602" y="5338009"/>
              <a:ext cx="2695500" cy="42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100% sure it’s true</a:t>
              </a:r>
              <a:endParaRPr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0" name="Shape 110"/>
            <p:cNvSpPr txBox="1"/>
            <p:nvPr/>
          </p:nvSpPr>
          <p:spPr>
            <a:xfrm>
              <a:off x="3799287" y="1683998"/>
              <a:ext cx="1114458" cy="3664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Open Sans"/>
                <a:buNone/>
              </a:pPr>
              <a:r>
                <a:rPr lang="en-US" sz="1600" i="1" dirty="0">
                  <a:latin typeface="Open Sans"/>
                  <a:ea typeface="Open Sans"/>
                  <a:cs typeface="Open Sans"/>
                  <a:sym typeface="Open Sans"/>
                </a:rPr>
                <a:t>c</a:t>
              </a:r>
              <a:r>
                <a:rPr lang="en-US" sz="1600" b="0" i="1" u="none" strike="noStrike" cap="none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an’t have</a:t>
              </a:r>
              <a:endParaRPr sz="1600" b="0" i="1" u="none" strike="noStrike" cap="none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1" name="Shape 111"/>
            <p:cNvSpPr txBox="1"/>
            <p:nvPr/>
          </p:nvSpPr>
          <p:spPr>
            <a:xfrm>
              <a:off x="3799287" y="2549602"/>
              <a:ext cx="1624200" cy="42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Open Sans"/>
                <a:buNone/>
              </a:pPr>
              <a:r>
                <a:rPr lang="en-US" sz="1600" b="0" i="1" u="none" strike="noStrike" cap="none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might/may have</a:t>
              </a:r>
            </a:p>
          </p:txBody>
        </p:sp>
        <p:sp>
          <p:nvSpPr>
            <p:cNvPr id="112" name="Shape 112"/>
            <p:cNvSpPr txBox="1"/>
            <p:nvPr/>
          </p:nvSpPr>
          <p:spPr>
            <a:xfrm>
              <a:off x="3799501" y="3461876"/>
              <a:ext cx="1176900" cy="4081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Open Sans"/>
                <a:buNone/>
              </a:pPr>
              <a:r>
                <a:rPr lang="en-US" sz="1600" i="1" dirty="0">
                  <a:latin typeface="Open Sans"/>
                  <a:ea typeface="Open Sans"/>
                  <a:cs typeface="Open Sans"/>
                  <a:sym typeface="Open Sans"/>
                </a:rPr>
                <a:t>c</a:t>
              </a:r>
              <a:r>
                <a:rPr lang="en-US" sz="1600" b="0" i="1" u="none" strike="noStrike" cap="none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ould have</a:t>
              </a:r>
              <a:endParaRPr sz="1600" b="0" i="1" u="none" strike="noStrike" cap="none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3" name="Shape 113"/>
            <p:cNvSpPr txBox="1"/>
            <p:nvPr/>
          </p:nvSpPr>
          <p:spPr>
            <a:xfrm>
              <a:off x="3799286" y="5321049"/>
              <a:ext cx="1229263" cy="4268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Open Sans"/>
                <a:buNone/>
              </a:pPr>
              <a:r>
                <a:rPr lang="en-US" sz="1600" i="1" dirty="0">
                  <a:latin typeface="Open Sans"/>
                  <a:ea typeface="Open Sans"/>
                  <a:cs typeface="Open Sans"/>
                  <a:sym typeface="Open Sans"/>
                </a:rPr>
                <a:t>m</a:t>
              </a:r>
              <a:r>
                <a:rPr lang="en-US" sz="1600" b="0" i="1" u="none" strike="noStrike" cap="none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ust have</a:t>
              </a:r>
              <a:endParaRPr sz="1600" b="0" i="1" u="none" strike="noStrike" cap="none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4" name="Shape 114"/>
            <p:cNvSpPr/>
            <p:nvPr/>
          </p:nvSpPr>
          <p:spPr>
            <a:xfrm rot="-5400000">
              <a:off x="2417679" y="3667943"/>
              <a:ext cx="1807800" cy="347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Open Sans"/>
                <a:buNone/>
              </a:pPr>
              <a:r>
                <a:rPr lang="en-US" sz="1800" b="1" i="0" u="none" strike="noStrike" cap="non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CERTAINTY</a:t>
              </a:r>
              <a:endParaRPr sz="18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5" name="Shape 115"/>
          <p:cNvGrpSpPr/>
          <p:nvPr/>
        </p:nvGrpSpPr>
        <p:grpSpPr>
          <a:xfrm>
            <a:off x="4902284" y="1902323"/>
            <a:ext cx="987580" cy="3652500"/>
            <a:chOff x="4902284" y="1902323"/>
            <a:chExt cx="987580" cy="3652500"/>
          </a:xfrm>
        </p:grpSpPr>
        <p:sp>
          <p:nvSpPr>
            <p:cNvPr id="116" name="Shape 116"/>
            <p:cNvSpPr/>
            <p:nvPr/>
          </p:nvSpPr>
          <p:spPr>
            <a:xfrm>
              <a:off x="4902284" y="1902323"/>
              <a:ext cx="562200" cy="3652500"/>
            </a:xfrm>
            <a:prstGeom prst="rightBracket">
              <a:avLst>
                <a:gd name="adj" fmla="val 8333"/>
              </a:avLst>
            </a:prstGeom>
            <a:noFill/>
            <a:ln w="19050" cap="flat" cmpd="sng">
              <a:solidFill>
                <a:srgbClr val="FFAB4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7" name="Shape 117"/>
            <p:cNvSpPr txBox="1"/>
            <p:nvPr/>
          </p:nvSpPr>
          <p:spPr>
            <a:xfrm rot="5400000">
              <a:off x="5048364" y="3519291"/>
              <a:ext cx="1278000" cy="40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49C4E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>
                  <a:solidFill>
                    <a:srgbClr val="F49C4E"/>
                  </a:solidFill>
                  <a:latin typeface="Open Sans"/>
                  <a:ea typeface="Open Sans"/>
                  <a:cs typeface="Open Sans"/>
                  <a:sym typeface="Open Sans"/>
                </a:rPr>
                <a:t>opposites</a:t>
              </a:r>
              <a:endParaRPr sz="1600" b="0" i="0" u="none" strike="noStrike" cap="none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118" name="Shape 118"/>
          <p:cNvSpPr/>
          <p:nvPr/>
        </p:nvSpPr>
        <p:spPr>
          <a:xfrm>
            <a:off x="7692375" y="2921100"/>
            <a:ext cx="1972800" cy="407100"/>
          </a:xfrm>
          <a:prstGeom prst="wedgeRoundRectCallout">
            <a:avLst>
              <a:gd name="adj1" fmla="val 66240"/>
              <a:gd name="adj2" fmla="val -156638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this example...</a:t>
            </a:r>
            <a:endParaRPr sz="120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9" name="Shape 119"/>
          <p:cNvSpPr/>
          <p:nvPr/>
        </p:nvSpPr>
        <p:spPr>
          <a:xfrm>
            <a:off x="5679550" y="5026700"/>
            <a:ext cx="2827200" cy="1384800"/>
          </a:xfrm>
          <a:prstGeom prst="wedgeRoundRectCallout">
            <a:avLst>
              <a:gd name="adj1" fmla="val 52659"/>
              <a:gd name="adj2" fmla="val -55170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12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should have </a:t>
            </a:r>
            <a:r>
              <a:rPr lang="en-US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or </a:t>
            </a:r>
            <a:r>
              <a:rPr lang="en-US" sz="12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ought to have </a:t>
            </a:r>
            <a:r>
              <a:rPr lang="en-US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express that we think it was a good idea (or bad idea if it’s in the negative) to do something in the past (but the opposite occurred). E.g. </a:t>
            </a:r>
            <a:r>
              <a:rPr lang="en-US" sz="12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It was a good idea to tell us, but she didn’t.</a:t>
            </a:r>
            <a:endParaRPr sz="120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0" name="Shape 1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34417" y="4436796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Shape 121"/>
          <p:cNvSpPr/>
          <p:nvPr/>
        </p:nvSpPr>
        <p:spPr>
          <a:xfrm>
            <a:off x="9157750" y="5856848"/>
            <a:ext cx="2791200" cy="7296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needn’t have</a:t>
            </a: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and the continuous form...</a:t>
            </a:r>
            <a:endParaRPr dirty="0"/>
          </a:p>
        </p:txBody>
      </p:sp>
      <p:sp>
        <p:nvSpPr>
          <p:cNvPr id="122" name="Shape 122"/>
          <p:cNvSpPr/>
          <p:nvPr/>
        </p:nvSpPr>
        <p:spPr>
          <a:xfrm rot="5611478" flipH="1">
            <a:off x="6639972" y="4332637"/>
            <a:ext cx="1244354" cy="354677"/>
          </a:xfrm>
          <a:prstGeom prst="arc">
            <a:avLst>
              <a:gd name="adj1" fmla="val 11249701"/>
              <a:gd name="adj2" fmla="val 19546547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65;p15">
            <a:extLst>
              <a:ext uri="{FF2B5EF4-FFF2-40B4-BE49-F238E27FC236}">
                <a16:creationId xmlns:a16="http://schemas.microsoft.com/office/drawing/2014/main" id="{9D550DFA-6722-4885-B1B4-F4AC337AAF3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 idx="4294967295"/>
          </p:nvPr>
        </p:nvSpPr>
        <p:spPr>
          <a:xfrm>
            <a:off x="450599" y="229375"/>
            <a:ext cx="112965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eedn’t have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&amp; the continuous form</a:t>
            </a:r>
            <a:endParaRPr dirty="0"/>
          </a:p>
        </p:txBody>
      </p:sp>
      <p:sp>
        <p:nvSpPr>
          <p:cNvPr id="129" name="Shape 129"/>
          <p:cNvSpPr/>
          <p:nvPr/>
        </p:nvSpPr>
        <p:spPr>
          <a:xfrm>
            <a:off x="1427726" y="5347677"/>
            <a:ext cx="1532100" cy="855300"/>
          </a:xfrm>
          <a:prstGeom prst="cloudCallout">
            <a:avLst>
              <a:gd name="adj1" fmla="val -57380"/>
              <a:gd name="adj2" fmla="val -5936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Yes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0" name="Shape 130"/>
          <p:cNvSpPr/>
          <p:nvPr/>
        </p:nvSpPr>
        <p:spPr>
          <a:xfrm>
            <a:off x="10030925" y="4978175"/>
            <a:ext cx="1479000" cy="733800"/>
          </a:xfrm>
          <a:prstGeom prst="cloudCallout">
            <a:avLst>
              <a:gd name="adj1" fmla="val 24852"/>
              <a:gd name="adj2" fmla="val -69131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Yes: all night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1" name="Shape 131"/>
          <p:cNvSpPr/>
          <p:nvPr/>
        </p:nvSpPr>
        <p:spPr>
          <a:xfrm>
            <a:off x="5432250" y="5945074"/>
            <a:ext cx="1095900" cy="619200"/>
          </a:xfrm>
          <a:prstGeom prst="cloudCallout">
            <a:avLst>
              <a:gd name="adj1" fmla="val -101249"/>
              <a:gd name="adj2" fmla="val -35961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No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2" name="Shape 132"/>
          <p:cNvSpPr/>
          <p:nvPr/>
        </p:nvSpPr>
        <p:spPr>
          <a:xfrm>
            <a:off x="9767600" y="5750075"/>
            <a:ext cx="2054400" cy="1050300"/>
          </a:xfrm>
          <a:prstGeom prst="cloudCallout">
            <a:avLst>
              <a:gd name="adj1" fmla="val -89396"/>
              <a:gd name="adj2" fmla="val -19556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That she was working all night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4" name="Shape 134"/>
          <p:cNvSpPr/>
          <p:nvPr/>
        </p:nvSpPr>
        <p:spPr>
          <a:xfrm>
            <a:off x="9840000" y="3663575"/>
            <a:ext cx="2247900" cy="1103400"/>
          </a:xfrm>
          <a:prstGeom prst="wedgeRoundRectCallout">
            <a:avLst>
              <a:gd name="adj1" fmla="val -182803"/>
              <a:gd name="adj2" fmla="val -2994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Was this action ongoing or in progress for a period of time?</a:t>
            </a:r>
            <a:endParaRPr/>
          </a:p>
        </p:txBody>
      </p:sp>
      <p:sp>
        <p:nvSpPr>
          <p:cNvPr id="135" name="Shape 135"/>
          <p:cNvSpPr/>
          <p:nvPr/>
        </p:nvSpPr>
        <p:spPr>
          <a:xfrm>
            <a:off x="3498425" y="5211274"/>
            <a:ext cx="2054400" cy="733800"/>
          </a:xfrm>
          <a:prstGeom prst="wedgeRoundRectCallout">
            <a:avLst>
              <a:gd name="adj1" fmla="val 48677"/>
              <a:gd name="adj2" fmla="val -154054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Was it necessary?</a:t>
            </a:r>
            <a:endParaRPr/>
          </a:p>
        </p:txBody>
      </p:sp>
      <p:sp>
        <p:nvSpPr>
          <p:cNvPr id="136" name="Shape 136"/>
          <p:cNvSpPr/>
          <p:nvPr/>
        </p:nvSpPr>
        <p:spPr>
          <a:xfrm>
            <a:off x="6936600" y="5047173"/>
            <a:ext cx="2340000" cy="1050300"/>
          </a:xfrm>
          <a:prstGeom prst="wedgeRoundRectCallout">
            <a:avLst>
              <a:gd name="adj1" fmla="val -58865"/>
              <a:gd name="adj2" fmla="val -88579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what the boy says. What is he 100% sure of?</a:t>
            </a:r>
            <a:endParaRPr/>
          </a:p>
        </p:txBody>
      </p:sp>
      <p:sp>
        <p:nvSpPr>
          <p:cNvPr id="137" name="Shape 137"/>
          <p:cNvSpPr/>
          <p:nvPr/>
        </p:nvSpPr>
        <p:spPr>
          <a:xfrm>
            <a:off x="275326" y="3892184"/>
            <a:ext cx="2258700" cy="1314600"/>
          </a:xfrm>
          <a:prstGeom prst="wedgeRoundRectCallout">
            <a:avLst>
              <a:gd name="adj1" fmla="val 176426"/>
              <a:gd name="adj2" fmla="val -31573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what the girl says. Did she finish the essay?</a:t>
            </a:r>
            <a:endParaRPr/>
          </a:p>
        </p:txBody>
      </p:sp>
      <p:pic>
        <p:nvPicPr>
          <p:cNvPr id="138" name="Shape 1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32253" y="3428545"/>
            <a:ext cx="1333185" cy="1333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Shape 1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027825" y="2039776"/>
            <a:ext cx="1579400" cy="15794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Shape 140"/>
          <p:cNvSpPr/>
          <p:nvPr/>
        </p:nvSpPr>
        <p:spPr>
          <a:xfrm>
            <a:off x="6249175" y="2066975"/>
            <a:ext cx="2247900" cy="1314600"/>
          </a:xfrm>
          <a:prstGeom prst="wedgeRoundRectCallout">
            <a:avLst>
              <a:gd name="adj1" fmla="val 69237"/>
              <a:gd name="adj2" fmla="val 6226"/>
              <a:gd name="adj3" fmla="val 16667"/>
            </a:avLst>
          </a:prstGeom>
          <a:solidFill>
            <a:srgbClr val="EA4E3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finished it last night?! You </a:t>
            </a:r>
            <a:r>
              <a:rPr lang="en-US" sz="16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must have been working </a:t>
            </a: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on it all night!</a:t>
            </a:r>
            <a:endParaRPr sz="160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1" name="Shape 14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590475" y="1984775"/>
            <a:ext cx="1579400" cy="15794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Shape 142"/>
          <p:cNvSpPr/>
          <p:nvPr/>
        </p:nvSpPr>
        <p:spPr>
          <a:xfrm>
            <a:off x="3668700" y="2066963"/>
            <a:ext cx="2247900" cy="1314600"/>
          </a:xfrm>
          <a:prstGeom prst="wedgeRoundRectCallout">
            <a:avLst>
              <a:gd name="adj1" fmla="val -69231"/>
              <a:gd name="adj2" fmla="val 8616"/>
              <a:gd name="adj3" fmla="val 16667"/>
            </a:avLst>
          </a:prstGeom>
          <a:solidFill>
            <a:srgbClr val="FCC1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the end, the teacher gave us another week for our essay, so </a:t>
            </a:r>
            <a:r>
              <a:rPr lang="en-US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needn’t have finished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it yesterday!</a:t>
            </a:r>
            <a:endParaRPr sz="140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3" name="Shape 143"/>
          <p:cNvSpPr txBox="1"/>
          <p:nvPr/>
        </p:nvSpPr>
        <p:spPr>
          <a:xfrm>
            <a:off x="450600" y="1559620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at the conversation and answer the questions.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" name="Google Shape;65;p15">
            <a:extLst>
              <a:ext uri="{FF2B5EF4-FFF2-40B4-BE49-F238E27FC236}">
                <a16:creationId xmlns:a16="http://schemas.microsoft.com/office/drawing/2014/main" id="{851AC8F0-9058-48F9-86AA-A7598B18FD2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/>
        </p:nvSpPr>
        <p:spPr>
          <a:xfrm>
            <a:off x="488769" y="2773517"/>
            <a:ext cx="6906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8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needn’t have finished </a:t>
            </a: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it yesterday!</a:t>
            </a:r>
            <a:endParaRPr sz="180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9" name="Shape 149"/>
          <p:cNvSpPr txBox="1"/>
          <p:nvPr/>
        </p:nvSpPr>
        <p:spPr>
          <a:xfrm>
            <a:off x="468075" y="1724350"/>
            <a:ext cx="8768100" cy="3615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AutoNum type="arabicPeriod"/>
            </a:pPr>
            <a:r>
              <a:rPr lang="en-US" sz="1600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needn’t have</a:t>
            </a: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For a thing </a:t>
            </a:r>
            <a:r>
              <a:rPr lang="en-US" sz="16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we did</a:t>
            </a: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, but </a:t>
            </a:r>
            <a:r>
              <a:rPr lang="en-US" sz="16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later </a:t>
            </a:r>
            <a:r>
              <a:rPr lang="en-US" sz="16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realised</a:t>
            </a: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wasn’t necessary. 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0" name="Shape 150"/>
          <p:cNvSpPr txBox="1"/>
          <p:nvPr/>
        </p:nvSpPr>
        <p:spPr>
          <a:xfrm>
            <a:off x="468075" y="3983349"/>
            <a:ext cx="8768100" cy="3615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AutoNum type="arabicPeriod" startAt="2"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continuous form: To show an action was </a:t>
            </a:r>
            <a:r>
              <a:rPr lang="en-US" sz="16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ongoing or interrupted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1" name="Shape 151"/>
          <p:cNvSpPr txBox="1"/>
          <p:nvPr/>
        </p:nvSpPr>
        <p:spPr>
          <a:xfrm>
            <a:off x="450600" y="229375"/>
            <a:ext cx="113154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needn’t have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&amp; the continuous form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2" name="Shape 1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79975" y="1189975"/>
            <a:ext cx="1583550" cy="158355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Shape 153"/>
          <p:cNvSpPr/>
          <p:nvPr/>
        </p:nvSpPr>
        <p:spPr>
          <a:xfrm>
            <a:off x="9743125" y="5787023"/>
            <a:ext cx="2068200" cy="8160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 using past modals?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4" name="Shape 154"/>
          <p:cNvSpPr/>
          <p:nvPr/>
        </p:nvSpPr>
        <p:spPr>
          <a:xfrm>
            <a:off x="9320162" y="3422125"/>
            <a:ext cx="2679000" cy="1716300"/>
          </a:xfrm>
          <a:prstGeom prst="wedgeRoundRectCallout">
            <a:avLst>
              <a:gd name="adj1" fmla="val -616"/>
              <a:gd name="adj2" fmla="val -86585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Open Sans"/>
              <a:buNone/>
            </a:pP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Notice this is the opposite of </a:t>
            </a:r>
            <a:r>
              <a:rPr lang="en-US" i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don’t need to </a:t>
            </a: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in the present for something we </a:t>
            </a:r>
            <a:r>
              <a:rPr lang="en-US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won’t do </a:t>
            </a: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because we realise </a:t>
            </a:r>
            <a:r>
              <a:rPr lang="en-US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it isn’t necessary</a:t>
            </a: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. E.g. I don’t need to finish my essay today (so I haven’t done it).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5" name="Shape 155"/>
          <p:cNvSpPr txBox="1"/>
          <p:nvPr/>
        </p:nvSpPr>
        <p:spPr>
          <a:xfrm>
            <a:off x="488775" y="4987375"/>
            <a:ext cx="8009100" cy="5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You finished it last night?! You </a:t>
            </a:r>
            <a:r>
              <a:rPr lang="en-US" sz="18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must have been working on it all night</a:t>
            </a: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18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" name="Google Shape;65;p15">
            <a:extLst>
              <a:ext uri="{FF2B5EF4-FFF2-40B4-BE49-F238E27FC236}">
                <a16:creationId xmlns:a16="http://schemas.microsoft.com/office/drawing/2014/main" id="{D28D6E12-EB32-4F1E-ACDB-990714D00B2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1" name="Shape 161"/>
          <p:cNvGraphicFramePr/>
          <p:nvPr/>
        </p:nvGraphicFramePr>
        <p:xfrm>
          <a:off x="534837" y="1901945"/>
          <a:ext cx="8590100" cy="2339800"/>
        </p:xfrm>
        <a:graphic>
          <a:graphicData uri="http://schemas.openxmlformats.org/drawingml/2006/table">
            <a:tbl>
              <a:tblPr firstRow="1" bandRow="1">
                <a:noFill/>
                <a:tableStyleId>{83C40A3D-540C-4E19-A80A-E0E15589888A}</a:tableStyleId>
              </a:tblPr>
              <a:tblGrid>
                <a:gridCol w="2147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7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7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47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1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5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must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have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gone out.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45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Angie and Tim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ought to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have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called.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45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needn’t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have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eaten.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45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Maxi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can’t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have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finished.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2" name="Shape 162"/>
          <p:cNvSpPr txBox="1"/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orm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ast modals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3" name="Shape 1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37398" y="522401"/>
            <a:ext cx="1574375" cy="1574375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Shape 164"/>
          <p:cNvSpPr/>
          <p:nvPr/>
        </p:nvSpPr>
        <p:spPr>
          <a:xfrm>
            <a:off x="9623450" y="2676700"/>
            <a:ext cx="2233800" cy="1080600"/>
          </a:xfrm>
          <a:prstGeom prst="wedgeRoundRectCallout">
            <a:avLst>
              <a:gd name="adj1" fmla="val 3145"/>
              <a:gd name="adj2" fmla="val -9335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with present modals, the main verb is in the infinitive. </a:t>
            </a:r>
            <a:endParaRPr/>
          </a:p>
        </p:txBody>
      </p:sp>
      <p:sp>
        <p:nvSpPr>
          <p:cNvPr id="165" name="Shape 165"/>
          <p:cNvSpPr txBox="1"/>
          <p:nvPr/>
        </p:nvSpPr>
        <p:spPr>
          <a:xfrm>
            <a:off x="450600" y="939670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Complete the table with the correct boxes.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6" name="Shape 166"/>
          <p:cNvSpPr txBox="1"/>
          <p:nvPr/>
        </p:nvSpPr>
        <p:spPr>
          <a:xfrm>
            <a:off x="4658975" y="5794735"/>
            <a:ext cx="1908600" cy="2748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Past participle</a:t>
            </a:r>
            <a:r>
              <a:rPr lang="en-US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7" name="Shape 167"/>
          <p:cNvSpPr txBox="1"/>
          <p:nvPr/>
        </p:nvSpPr>
        <p:spPr>
          <a:xfrm>
            <a:off x="641625" y="1961475"/>
            <a:ext cx="1908600" cy="2748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Subject</a:t>
            </a:r>
            <a:endParaRPr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8" name="Shape 168"/>
          <p:cNvSpPr txBox="1"/>
          <p:nvPr/>
        </p:nvSpPr>
        <p:spPr>
          <a:xfrm>
            <a:off x="4658975" y="5538500"/>
            <a:ext cx="1908600" cy="2748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Modal verb</a:t>
            </a:r>
            <a:r>
              <a:rPr lang="en-US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9" name="Shape 169"/>
          <p:cNvSpPr txBox="1"/>
          <p:nvPr/>
        </p:nvSpPr>
        <p:spPr>
          <a:xfrm>
            <a:off x="4658975" y="5263700"/>
            <a:ext cx="1908600" cy="2748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Infinitive aux. </a:t>
            </a:r>
            <a:r>
              <a:rPr lang="en-US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have</a:t>
            </a:r>
            <a:endParaRPr b="0" i="1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70" name="Shape 170"/>
          <p:cNvGraphicFramePr/>
          <p:nvPr/>
        </p:nvGraphicFramePr>
        <p:xfrm>
          <a:off x="534837" y="4241745"/>
          <a:ext cx="8590100" cy="484575"/>
        </p:xfrm>
        <a:graphic>
          <a:graphicData uri="http://schemas.openxmlformats.org/drawingml/2006/table">
            <a:tbl>
              <a:tblPr firstRow="1" bandRow="1">
                <a:noFill/>
                <a:tableStyleId>{83C40A3D-540C-4E19-A80A-E0E15589888A}</a:tableStyleId>
              </a:tblPr>
              <a:tblGrid>
                <a:gridCol w="2147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7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7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47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45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Laura</a:t>
                      </a:r>
                      <a:endParaRPr sz="1600" b="0" u="none" strike="noStrike" cap="non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EFCE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might</a:t>
                      </a:r>
                      <a:endParaRPr sz="1600" b="0" u="none" strike="noStrike" cap="non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EFCE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visit.</a:t>
                      </a:r>
                      <a:endParaRPr sz="1600" b="0" u="none" strike="noStrike" cap="non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EFCE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EFCE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1" name="Shape 171"/>
          <p:cNvSpPr txBox="1"/>
          <p:nvPr/>
        </p:nvSpPr>
        <p:spPr>
          <a:xfrm>
            <a:off x="7343675" y="5020675"/>
            <a:ext cx="1339500" cy="35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rPr>
              <a:t>Infinitive</a:t>
            </a:r>
            <a:endParaRPr sz="1600">
              <a:solidFill>
                <a:srgbClr val="FFAB4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2" name="Shape 172"/>
          <p:cNvSpPr/>
          <p:nvPr/>
        </p:nvSpPr>
        <p:spPr>
          <a:xfrm>
            <a:off x="9623450" y="4570675"/>
            <a:ext cx="2233800" cy="1080600"/>
          </a:xfrm>
          <a:prstGeom prst="wedgeRoundRectCallout">
            <a:avLst>
              <a:gd name="adj1" fmla="val 3145"/>
              <a:gd name="adj2" fmla="val -9335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What changes if the modal is in the continuous form?</a:t>
            </a:r>
            <a:endParaRPr/>
          </a:p>
        </p:txBody>
      </p:sp>
      <p:sp>
        <p:nvSpPr>
          <p:cNvPr id="173" name="Shape 173"/>
          <p:cNvSpPr/>
          <p:nvPr/>
        </p:nvSpPr>
        <p:spPr>
          <a:xfrm>
            <a:off x="9767600" y="5750075"/>
            <a:ext cx="2089800" cy="1080600"/>
          </a:xfrm>
          <a:prstGeom prst="cloudCallout">
            <a:avLst>
              <a:gd name="adj1" fmla="val -35647"/>
              <a:gd name="adj2" fmla="val -5043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We add:</a:t>
            </a:r>
            <a:endParaRPr i="1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Modal verb + have + been + verb-</a:t>
            </a:r>
            <a:r>
              <a:rPr lang="en-US" i="1" dirty="0" err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endParaRPr i="1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4" name="Shape 174"/>
          <p:cNvSpPr/>
          <p:nvPr/>
        </p:nvSpPr>
        <p:spPr>
          <a:xfrm rot="957912" flipH="1">
            <a:off x="4303479" y="4585639"/>
            <a:ext cx="3337532" cy="237194"/>
          </a:xfrm>
          <a:prstGeom prst="arc">
            <a:avLst>
              <a:gd name="adj1" fmla="val 10872353"/>
              <a:gd name="adj2" fmla="val 18576356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835024DF-E54C-4512-B81B-6CB7B1D6234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/>
        </p:nvSpPr>
        <p:spPr>
          <a:xfrm>
            <a:off x="450599" y="229375"/>
            <a:ext cx="11021400" cy="13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orm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 modals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2" name="Shape 182"/>
          <p:cNvSpPr txBox="1"/>
          <p:nvPr/>
        </p:nvSpPr>
        <p:spPr>
          <a:xfrm>
            <a:off x="423288" y="935900"/>
            <a:ext cx="10847100" cy="3615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Simple</a:t>
            </a:r>
            <a:r>
              <a:rPr lang="en-US" sz="16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600" b="1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3" name="Shape 183"/>
          <p:cNvSpPr txBox="1"/>
          <p:nvPr/>
        </p:nvSpPr>
        <p:spPr>
          <a:xfrm>
            <a:off x="450600" y="4014400"/>
            <a:ext cx="10792500" cy="3615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Continuous</a:t>
            </a:r>
            <a:endParaRPr sz="1600" b="1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84" name="Shape 184"/>
          <p:cNvGraphicFramePr/>
          <p:nvPr/>
        </p:nvGraphicFramePr>
        <p:xfrm>
          <a:off x="1539700" y="1486007"/>
          <a:ext cx="8590100" cy="2339800"/>
        </p:xfrm>
        <a:graphic>
          <a:graphicData uri="http://schemas.openxmlformats.org/drawingml/2006/table">
            <a:tbl>
              <a:tblPr firstRow="1" bandRow="1">
                <a:noFill/>
                <a:tableStyleId>{83C40A3D-540C-4E19-A80A-E0E15589888A}</a:tableStyleId>
              </a:tblPr>
              <a:tblGrid>
                <a:gridCol w="2147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7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7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47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1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Modal verb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Infinitive aux. have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Past participle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5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must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have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gone out.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45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Angie and Tim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ought to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have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called.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45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needn’t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have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eaten.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45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Maxi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can’t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have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finished.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85" name="Shape 185"/>
          <p:cNvGraphicFramePr/>
          <p:nvPr/>
        </p:nvGraphicFramePr>
        <p:xfrm>
          <a:off x="495050" y="4564495"/>
          <a:ext cx="10679375" cy="1370650"/>
        </p:xfrm>
        <a:graphic>
          <a:graphicData uri="http://schemas.openxmlformats.org/drawingml/2006/table">
            <a:tbl>
              <a:tblPr firstRow="1" bandRow="1">
                <a:noFill/>
                <a:tableStyleId>{83C40A3D-540C-4E19-A80A-E0E15589888A}</a:tableStyleId>
              </a:tblPr>
              <a:tblGrid>
                <a:gridCol w="2135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5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5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58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358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1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Modal verb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Infinitive aux. have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been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Verb-ing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5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Emma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could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have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been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having a shower.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45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It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might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have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been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raining.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86" name="Shape 186"/>
          <p:cNvSpPr/>
          <p:nvPr/>
        </p:nvSpPr>
        <p:spPr>
          <a:xfrm>
            <a:off x="9508350" y="6123750"/>
            <a:ext cx="2382600" cy="5853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Time to practise...</a:t>
            </a:r>
            <a:endParaRPr/>
          </a:p>
        </p:txBody>
      </p:sp>
      <p:sp>
        <p:nvSpPr>
          <p:cNvPr id="187" name="Shape 187"/>
          <p:cNvSpPr/>
          <p:nvPr/>
        </p:nvSpPr>
        <p:spPr>
          <a:xfrm rot="8725287" flipH="1">
            <a:off x="4947348" y="610181"/>
            <a:ext cx="3337589" cy="237077"/>
          </a:xfrm>
          <a:prstGeom prst="arc">
            <a:avLst>
              <a:gd name="adj1" fmla="val 10872353"/>
              <a:gd name="adj2" fmla="val 18576356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8" name="Shape 188"/>
          <p:cNvSpPr txBox="1"/>
          <p:nvPr/>
        </p:nvSpPr>
        <p:spPr>
          <a:xfrm>
            <a:off x="6100300" y="228600"/>
            <a:ext cx="5652300" cy="51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</a:pPr>
            <a:r>
              <a:rPr lang="en-US" sz="1600" i="1">
                <a:latin typeface="Open Sans"/>
                <a:ea typeface="Open Sans"/>
                <a:cs typeface="Open Sans"/>
                <a:sym typeface="Open Sans"/>
              </a:rPr>
              <a:t>Ought to </a:t>
            </a: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1600" i="1">
                <a:latin typeface="Open Sans"/>
                <a:ea typeface="Open Sans"/>
                <a:cs typeface="Open Sans"/>
                <a:sym typeface="Open Sans"/>
              </a:rPr>
              <a:t>needn’t </a:t>
            </a: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are what we call </a:t>
            </a:r>
            <a:r>
              <a:rPr lang="en-US" sz="1600" i="1">
                <a:latin typeface="Open Sans"/>
                <a:ea typeface="Open Sans"/>
                <a:cs typeface="Open Sans"/>
                <a:sym typeface="Open Sans"/>
              </a:rPr>
              <a:t>semi-modals. </a:t>
            </a: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They are not pure modals, but function in the same way. </a:t>
            </a:r>
            <a:endParaRPr sz="1600" u="none" strike="noStrike" cap="none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" name="Google Shape;65;p15">
            <a:extLst>
              <a:ext uri="{FF2B5EF4-FFF2-40B4-BE49-F238E27FC236}">
                <a16:creationId xmlns:a16="http://schemas.microsoft.com/office/drawing/2014/main" id="{D5361375-5C19-4385-A320-6148B0958B5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1600"/>
              <a:buFont typeface="Noto Sans Symbols"/>
              <a:buNone/>
            </a:pPr>
            <a:endParaRPr sz="1600" b="0" i="1" u="none" strike="noStrike" cap="none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4" name="Shape 194"/>
          <p:cNvSpPr txBox="1"/>
          <p:nvPr/>
        </p:nvSpPr>
        <p:spPr>
          <a:xfrm>
            <a:off x="489775" y="1319999"/>
            <a:ext cx="11088600" cy="11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AutoNum type="arabicPeriod"/>
            </a:pPr>
            <a:r>
              <a:rPr lang="en-US" sz="1500"/>
              <a:t>A: I cleaned all the house after the party yesterday. 	B: </a:t>
            </a:r>
            <a:r>
              <a:rPr lang="en-US" sz="1500" b="1"/>
              <a:t>That wasn’t necessary! </a:t>
            </a:r>
            <a:r>
              <a:rPr lang="en-US" sz="1500"/>
              <a:t>I have a cleaner!</a:t>
            </a:r>
            <a:endParaRPr sz="1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/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You ………………………………………. all the house after the party! I have a cleaner!</a:t>
            </a: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Shape 195"/>
          <p:cNvSpPr txBox="1"/>
          <p:nvPr/>
        </p:nvSpPr>
        <p:spPr>
          <a:xfrm>
            <a:off x="1777649" y="1912202"/>
            <a:ext cx="2449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dirty="0">
                <a:solidFill>
                  <a:srgbClr val="C00000"/>
                </a:solidFill>
              </a:rPr>
              <a:t>needn’t have cleaned</a:t>
            </a:r>
            <a:endParaRPr sz="1600" b="0" i="0" u="none" strike="noStrike" cap="none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Shape 197"/>
          <p:cNvSpPr txBox="1"/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8" name="Shape 198"/>
          <p:cNvSpPr txBox="1"/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Complete the sentences using a past modal structure. Use the part in bold to help you.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Arial"/>
              <a:buNone/>
            </a:pPr>
            <a:endParaRPr sz="2000" b="1" i="1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9" name="Shape 199"/>
          <p:cNvSpPr txBox="1"/>
          <p:nvPr/>
        </p:nvSpPr>
        <p:spPr>
          <a:xfrm>
            <a:off x="489775" y="2347975"/>
            <a:ext cx="11088600" cy="14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AutoNum type="arabicPeriod" startAt="2"/>
            </a:pPr>
            <a:r>
              <a:rPr lang="en-US" sz="1500"/>
              <a:t>A: The man who was sitting next to you at the hospital had a white coat on. 	B: I know. </a:t>
            </a:r>
            <a:r>
              <a:rPr lang="en-US" sz="1500" b="1"/>
              <a:t>I’m certain he was Mary’s doctor. </a:t>
            </a:r>
            <a:endParaRPr sz="1500" b="1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/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The man in the white coat …………………….. Mary’s doctor.</a:t>
            </a: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Shape 200"/>
          <p:cNvSpPr txBox="1"/>
          <p:nvPr/>
        </p:nvSpPr>
        <p:spPr>
          <a:xfrm>
            <a:off x="489775" y="3408924"/>
            <a:ext cx="11088600" cy="11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AutoNum type="arabicPeriod" startAt="3"/>
            </a:pPr>
            <a:r>
              <a:rPr lang="en-US" sz="1500"/>
              <a:t>A: Jane seemed distracted on the phone.	    B: I heard water running. </a:t>
            </a:r>
            <a:r>
              <a:rPr lang="en-US" sz="1500" b="1"/>
              <a:t>It’s quite possible she was having a shower.</a:t>
            </a:r>
            <a:endParaRPr sz="1500" b="1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1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/>
              <a:t>	</a:t>
            </a:r>
            <a:r>
              <a:rPr lang="en-US" sz="1500"/>
              <a:t>Jane …………………………………………………… because I heard water running.</a:t>
            </a:r>
            <a:endParaRPr sz="1500"/>
          </a:p>
        </p:txBody>
      </p:sp>
      <p:sp>
        <p:nvSpPr>
          <p:cNvPr id="201" name="Shape 201"/>
          <p:cNvSpPr txBox="1"/>
          <p:nvPr/>
        </p:nvSpPr>
        <p:spPr>
          <a:xfrm>
            <a:off x="489775" y="4395586"/>
            <a:ext cx="11088600" cy="11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AutoNum type="arabicPeriod" startAt="4"/>
            </a:pPr>
            <a:r>
              <a:rPr lang="en-US" sz="1500"/>
              <a:t>A: Phil isn’t coming away with us. I think he spent all the wage already.   B: </a:t>
            </a:r>
            <a:r>
              <a:rPr lang="en-US" sz="1500" b="1"/>
              <a:t>That’s impossible. </a:t>
            </a:r>
            <a:r>
              <a:rPr lang="en-US" sz="1500"/>
              <a:t>He was only paid yesterday!</a:t>
            </a:r>
            <a:endParaRPr sz="1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/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Phil ………………………………………. all his wage already because he was only paid yesterday.</a:t>
            </a:r>
            <a:br>
              <a:rPr lang="en-US" sz="1500"/>
            </a:b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Shape 203"/>
          <p:cNvSpPr txBox="1"/>
          <p:nvPr/>
        </p:nvSpPr>
        <p:spPr>
          <a:xfrm>
            <a:off x="3261644" y="3175823"/>
            <a:ext cx="2449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dirty="0">
                <a:solidFill>
                  <a:srgbClr val="C00000"/>
                </a:solidFill>
              </a:rPr>
              <a:t>must have been</a:t>
            </a:r>
            <a:endParaRPr sz="1600" b="0" i="0" u="none" strike="noStrike" cap="none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Shape 204"/>
          <p:cNvSpPr txBox="1"/>
          <p:nvPr/>
        </p:nvSpPr>
        <p:spPr>
          <a:xfrm>
            <a:off x="1988714" y="4217013"/>
            <a:ext cx="3672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dirty="0">
                <a:solidFill>
                  <a:srgbClr val="C00000"/>
                </a:solidFill>
              </a:rPr>
              <a:t>might/may have been having a shower</a:t>
            </a:r>
            <a:endParaRPr sz="1600" b="0" i="0" u="none" strike="noStrike" cap="none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Shape 205"/>
          <p:cNvSpPr txBox="1"/>
          <p:nvPr/>
        </p:nvSpPr>
        <p:spPr>
          <a:xfrm>
            <a:off x="1777649" y="4979250"/>
            <a:ext cx="2449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can’t have spent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Shape 206"/>
          <p:cNvSpPr txBox="1"/>
          <p:nvPr/>
        </p:nvSpPr>
        <p:spPr>
          <a:xfrm>
            <a:off x="1508475" y="5918150"/>
            <a:ext cx="3861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shouldn’t/ought not to have flown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6D4B1E7F-8294-4A71-91D9-F4C1BBC8F88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896</Words>
  <Application>Microsoft Office PowerPoint</Application>
  <PresentationFormat>Widescreen</PresentationFormat>
  <Paragraphs>163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B2+ modals in the past</vt:lpstr>
      <vt:lpstr>Modal verbs can also be called attitude verbs because  that’s what they show. We can also use modal verbs in the past.</vt:lpstr>
      <vt:lpstr>PowerPoint Presentation</vt:lpstr>
      <vt:lpstr>PowerPoint Presentation</vt:lpstr>
      <vt:lpstr>Function: needn’t have &amp; the continuous form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Muszynski, Daniel</cp:lastModifiedBy>
  <cp:revision>16</cp:revision>
  <dcterms:modified xsi:type="dcterms:W3CDTF">2019-12-05T11:18:35Z</dcterms:modified>
</cp:coreProperties>
</file>